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73" r:id="rId7"/>
    <p:sldId id="263" r:id="rId8"/>
    <p:sldId id="264" r:id="rId9"/>
    <p:sldId id="279" r:id="rId10"/>
    <p:sldId id="275" r:id="rId11"/>
    <p:sldId id="276" r:id="rId12"/>
    <p:sldId id="277" r:id="rId13"/>
    <p:sldId id="278" r:id="rId14"/>
    <p:sldId id="260" r:id="rId15"/>
    <p:sldId id="261" r:id="rId16"/>
    <p:sldId id="280" r:id="rId17"/>
    <p:sldId id="281" r:id="rId18"/>
    <p:sldId id="282" r:id="rId19"/>
    <p:sldId id="283" r:id="rId20"/>
    <p:sldId id="284" r:id="rId21"/>
    <p:sldId id="292" r:id="rId22"/>
    <p:sldId id="293" r:id="rId23"/>
    <p:sldId id="294" r:id="rId24"/>
    <p:sldId id="295" r:id="rId25"/>
    <p:sldId id="296" r:id="rId26"/>
    <p:sldId id="290" r:id="rId27"/>
    <p:sldId id="291" r:id="rId28"/>
    <p:sldId id="265" r:id="rId29"/>
    <p:sldId id="274"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4D4D4D"/>
    <a:srgbClr val="777777"/>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3" autoAdjust="0"/>
    <p:restoredTop sz="94600"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141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895600"/>
            <a:ext cx="7391400" cy="8382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0" y="3733800"/>
            <a:ext cx="7391400" cy="609600"/>
          </a:xfrm>
        </p:spPr>
        <p:txBody>
          <a:bodyPr/>
          <a:lstStyle>
            <a:lvl1pPr marL="0" indent="0" algn="ctr">
              <a:buFontTx/>
              <a:buNone/>
              <a:defRPr sz="2400" b="0"/>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276B716-5CA9-4CD9-8573-61110F28777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3D3E57-33DB-4163-A2E6-11B8E765B7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2A2E5-5833-4D02-84A0-811A189D607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99BB2-14DE-4BD1-9219-43E79FC4FD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AAE30A-EDF6-428E-AFF7-C6D0A45C7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FD8B68-9B04-440D-8083-2A55C82C86C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7E2BFA0-EF3B-4AE8-A0DF-E7AA2CA6874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3DED6F-5BE4-4FC8-9FB8-F051F8BC12C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8A8CBB8-DBAD-4505-AFEF-19E53AEC8D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A0E886-123F-41D3-B199-5968EA33E64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C8BAD1-C3E3-4EEA-8D6F-91992EFA591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00200" y="914400"/>
            <a:ext cx="7086600" cy="5211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a:p>
        </p:txBody>
      </p:sp>
      <p:sp>
        <p:nvSpPr>
          <p:cNvPr id="1029" name="Rectangle 5"/>
          <p:cNvSpPr>
            <a:spLocks noGrp="1" noChangeArrowheads="1"/>
          </p:cNvSpPr>
          <p:nvPr>
            <p:ph type="ftr" sz="quarter" idx="3"/>
          </p:nvPr>
        </p:nvSpPr>
        <p:spPr bwMode="auto">
          <a:xfrm>
            <a:off x="3124200" y="65341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9510C1EB-EB5A-4CD8-8130-A92834146EC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entury Gothic" pitchFamily="34" charset="0"/>
        </a:defRPr>
      </a:lvl2pPr>
      <a:lvl3pPr algn="ctr" rtl="0" eaLnBrk="1" fontAlgn="base" hangingPunct="1">
        <a:spcBef>
          <a:spcPct val="0"/>
        </a:spcBef>
        <a:spcAft>
          <a:spcPct val="0"/>
        </a:spcAft>
        <a:defRPr sz="4400">
          <a:solidFill>
            <a:schemeClr val="tx2"/>
          </a:solidFill>
          <a:latin typeface="Century Gothic" pitchFamily="34" charset="0"/>
        </a:defRPr>
      </a:lvl3pPr>
      <a:lvl4pPr algn="ctr" rtl="0" eaLnBrk="1" fontAlgn="base" hangingPunct="1">
        <a:spcBef>
          <a:spcPct val="0"/>
        </a:spcBef>
        <a:spcAft>
          <a:spcPct val="0"/>
        </a:spcAft>
        <a:defRPr sz="4400">
          <a:solidFill>
            <a:schemeClr val="tx2"/>
          </a:solidFill>
          <a:latin typeface="Century Gothic" pitchFamily="34" charset="0"/>
        </a:defRPr>
      </a:lvl4pPr>
      <a:lvl5pPr algn="ctr" rtl="0" eaLnBrk="1" fontAlgn="base" hangingPunct="1">
        <a:spcBef>
          <a:spcPct val="0"/>
        </a:spcBef>
        <a:spcAft>
          <a:spcPct val="0"/>
        </a:spcAft>
        <a:defRPr sz="4400">
          <a:solidFill>
            <a:schemeClr val="tx2"/>
          </a:solidFill>
          <a:latin typeface="Century Gothic" pitchFamily="34" charset="0"/>
        </a:defRPr>
      </a:lvl5pPr>
      <a:lvl6pPr marL="457200" algn="ctr" rtl="0" eaLnBrk="1" fontAlgn="base" hangingPunct="1">
        <a:spcBef>
          <a:spcPct val="0"/>
        </a:spcBef>
        <a:spcAft>
          <a:spcPct val="0"/>
        </a:spcAft>
        <a:defRPr sz="4400">
          <a:solidFill>
            <a:schemeClr val="tx2"/>
          </a:solidFill>
          <a:latin typeface="Century Gothic" pitchFamily="34" charset="0"/>
        </a:defRPr>
      </a:lvl6pPr>
      <a:lvl7pPr marL="914400" algn="ctr" rtl="0" eaLnBrk="1" fontAlgn="base" hangingPunct="1">
        <a:spcBef>
          <a:spcPct val="0"/>
        </a:spcBef>
        <a:spcAft>
          <a:spcPct val="0"/>
        </a:spcAft>
        <a:defRPr sz="4400">
          <a:solidFill>
            <a:schemeClr val="tx2"/>
          </a:solidFill>
          <a:latin typeface="Century Gothic" pitchFamily="34" charset="0"/>
        </a:defRPr>
      </a:lvl7pPr>
      <a:lvl8pPr marL="1371600" algn="ctr" rtl="0" eaLnBrk="1" fontAlgn="base" hangingPunct="1">
        <a:spcBef>
          <a:spcPct val="0"/>
        </a:spcBef>
        <a:spcAft>
          <a:spcPct val="0"/>
        </a:spcAft>
        <a:defRPr sz="4400">
          <a:solidFill>
            <a:schemeClr val="tx2"/>
          </a:solidFill>
          <a:latin typeface="Century Gothic" pitchFamily="34" charset="0"/>
        </a:defRPr>
      </a:lvl8pPr>
      <a:lvl9pPr marL="1828800" algn="ctr"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Freedom of the Press </a:t>
            </a:r>
            <a:endParaRPr lang="en-US" dirty="0"/>
          </a:p>
        </p:txBody>
      </p:sp>
      <p:sp>
        <p:nvSpPr>
          <p:cNvPr id="3" name="Subtitle 2"/>
          <p:cNvSpPr>
            <a:spLocks noGrp="1"/>
          </p:cNvSpPr>
          <p:nvPr>
            <p:ph type="subTitle" idx="1"/>
          </p:nvPr>
        </p:nvSpPr>
        <p:spPr/>
        <p:txBody>
          <a:bodyPr/>
          <a:lstStyle/>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By: Jackie Link </a:t>
            </a:r>
          </a:p>
          <a:p>
            <a:r>
              <a:rPr lang="en-US" sz="2000" dirty="0" smtClean="0">
                <a:latin typeface="Arial" pitchFamily="34" charset="0"/>
                <a:cs typeface="Arial" pitchFamily="34" charset="0"/>
              </a:rPr>
              <a:t>Lindsey Pryce</a:t>
            </a:r>
          </a:p>
          <a:p>
            <a:r>
              <a:rPr lang="en-US" sz="2000" dirty="0" smtClean="0">
                <a:latin typeface="Arial" pitchFamily="34" charset="0"/>
                <a:cs typeface="Arial" pitchFamily="34" charset="0"/>
              </a:rPr>
              <a:t>Julie Huynh</a:t>
            </a:r>
          </a:p>
          <a:p>
            <a:r>
              <a:rPr lang="en-US" sz="2000" dirty="0" smtClean="0">
                <a:latin typeface="Arial" pitchFamily="34" charset="0"/>
                <a:cs typeface="Arial" pitchFamily="34" charset="0"/>
              </a:rPr>
              <a:t>Diana Jasser </a:t>
            </a:r>
          </a:p>
          <a:p>
            <a:r>
              <a:rPr lang="en-US" sz="2000" dirty="0" smtClean="0">
                <a:latin typeface="Arial" pitchFamily="34" charset="0"/>
                <a:cs typeface="Arial" pitchFamily="34" charset="0"/>
              </a:rPr>
              <a:t>Abbey Lovat  </a:t>
            </a:r>
          </a:p>
          <a:p>
            <a:r>
              <a:rPr lang="en-US" sz="2000" dirty="0" smtClean="0">
                <a:latin typeface="Arial" pitchFamily="34" charset="0"/>
                <a:cs typeface="Arial" pitchFamily="34" charset="0"/>
              </a:rPr>
              <a:t>Kirstie Racinski</a:t>
            </a:r>
          </a:p>
          <a:p>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5745163"/>
          </a:xfrm>
        </p:spPr>
        <p:txBody>
          <a:bodyPr/>
          <a:lstStyle/>
          <a:p>
            <a:pPr lvl="1"/>
            <a:endParaRPr lang="en-US" sz="2000" b="0" dirty="0" smtClean="0">
              <a:latin typeface="Arial" pitchFamily="34" charset="0"/>
              <a:cs typeface="Arial" pitchFamily="34" charset="0"/>
            </a:endParaRPr>
          </a:p>
          <a:p>
            <a:pPr lvl="1"/>
            <a:r>
              <a:rPr lang="en-US" b="0" dirty="0" smtClean="0">
                <a:latin typeface="Arial" pitchFamily="34" charset="0"/>
                <a:cs typeface="Arial" pitchFamily="34" charset="0"/>
              </a:rPr>
              <a:t>censorship or mandatory licensing by the government in advance of publication</a:t>
            </a:r>
          </a:p>
          <a:p>
            <a:pPr lvl="1"/>
            <a:endParaRPr lang="en-US" b="0" dirty="0" smtClean="0">
              <a:latin typeface="Arial" pitchFamily="34" charset="0"/>
              <a:cs typeface="Arial" pitchFamily="34" charset="0"/>
            </a:endParaRPr>
          </a:p>
          <a:p>
            <a:pPr lvl="1"/>
            <a:r>
              <a:rPr lang="en-US" b="0" dirty="0" smtClean="0">
                <a:latin typeface="Arial" pitchFamily="34" charset="0"/>
                <a:cs typeface="Arial" pitchFamily="34" charset="0"/>
              </a:rPr>
              <a:t>punishment for printed material, especially that considered by the government to be seditious libel</a:t>
            </a:r>
          </a:p>
          <a:p>
            <a:endParaRPr lang="en-US" dirty="0"/>
          </a:p>
        </p:txBody>
      </p:sp>
      <p:sp>
        <p:nvSpPr>
          <p:cNvPr id="4" name="Rectangle 3"/>
          <p:cNvSpPr/>
          <p:nvPr/>
        </p:nvSpPr>
        <p:spPr>
          <a:xfrm>
            <a:off x="0" y="762000"/>
            <a:ext cx="9144000" cy="1077218"/>
          </a:xfrm>
          <a:prstGeom prst="rect">
            <a:avLst/>
          </a:prstGeom>
        </p:spPr>
        <p:txBody>
          <a:bodyPr wrap="square">
            <a:spAutoFit/>
          </a:bodyPr>
          <a:lstStyle/>
          <a:p>
            <a:pPr>
              <a:buNone/>
            </a:pPr>
            <a:r>
              <a:rPr lang="en-US" sz="3200" b="1" dirty="0" smtClean="0"/>
              <a:t>Historically, restriction of the press has occurred in these two ways: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dirty="0" smtClean="0"/>
              <a:t>Freedom of the Press in </a:t>
            </a:r>
            <a:r>
              <a:rPr lang="en-US" b="1" dirty="0" smtClean="0"/>
              <a:t>England</a:t>
            </a:r>
            <a:endParaRPr lang="en-US" b="1" dirty="0"/>
          </a:p>
        </p:txBody>
      </p:sp>
      <p:pic>
        <p:nvPicPr>
          <p:cNvPr id="1026" name="Picture 2"/>
          <p:cNvPicPr>
            <a:picLocks noGrp="1" noChangeAspect="1" noChangeArrowheads="1"/>
          </p:cNvPicPr>
          <p:nvPr>
            <p:ph sz="half" idx="2"/>
          </p:nvPr>
        </p:nvPicPr>
        <p:blipFill>
          <a:blip r:embed="rId2"/>
          <a:stretch>
            <a:fillRect/>
          </a:stretch>
        </p:blipFill>
        <p:spPr bwMode="auto">
          <a:xfrm>
            <a:off x="152400" y="1066800"/>
            <a:ext cx="3810000" cy="5018088"/>
          </a:xfrm>
          <a:prstGeom prst="rect">
            <a:avLst/>
          </a:prstGeom>
          <a:noFill/>
          <a:ln w="9525">
            <a:noFill/>
            <a:miter lim="800000"/>
            <a:headEnd/>
            <a:tailEnd/>
          </a:ln>
          <a:effectLst/>
        </p:spPr>
      </p:pic>
      <p:sp>
        <p:nvSpPr>
          <p:cNvPr id="8" name="Content Placeholder 7"/>
          <p:cNvSpPr>
            <a:spLocks noGrp="1"/>
          </p:cNvSpPr>
          <p:nvPr>
            <p:ph sz="quarter" idx="4"/>
          </p:nvPr>
        </p:nvSpPr>
        <p:spPr>
          <a:xfrm>
            <a:off x="3962400" y="990600"/>
            <a:ext cx="5181600" cy="5135563"/>
          </a:xfrm>
        </p:spPr>
        <p:txBody>
          <a:bodyPr>
            <a:noAutofit/>
          </a:bodyPr>
          <a:lstStyle/>
          <a:p>
            <a:r>
              <a:rPr lang="en-US" b="0" dirty="0" smtClean="0"/>
              <a:t>John Milton, in his </a:t>
            </a:r>
            <a:r>
              <a:rPr lang="en-US" b="0" i="1" dirty="0" err="1" smtClean="0"/>
              <a:t>Areopagitica</a:t>
            </a:r>
            <a:r>
              <a:rPr lang="en-US" b="0" dirty="0" smtClean="0"/>
              <a:t> (1644), attacked the licensing law in England and told Parliament to suppress offensive publications after their appearance if necessary. </a:t>
            </a:r>
          </a:p>
          <a:p>
            <a:r>
              <a:rPr lang="en-US" b="0" dirty="0" smtClean="0"/>
              <a:t>His objections eventually became a cornerstone of the Freedom of the Press</a:t>
            </a:r>
          </a:p>
          <a:p>
            <a:r>
              <a:rPr lang="en-US" b="0" dirty="0" smtClean="0"/>
              <a:t>but it was not until 1695 that the licensing and censorship laws were abolished.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2"/>
          </a:xfrm>
        </p:spPr>
        <p:txBody>
          <a:bodyPr/>
          <a:lstStyle/>
          <a:p>
            <a:r>
              <a:rPr lang="en-US" dirty="0" smtClean="0"/>
              <a:t>Freedom of the Press in </a:t>
            </a:r>
            <a:r>
              <a:rPr lang="en-US" b="1" dirty="0" smtClean="0"/>
              <a:t>America</a:t>
            </a:r>
            <a:endParaRPr lang="en-US" b="1" dirty="0"/>
          </a:p>
        </p:txBody>
      </p:sp>
      <p:sp>
        <p:nvSpPr>
          <p:cNvPr id="6" name="Content Placeholder 5"/>
          <p:cNvSpPr>
            <a:spLocks noGrp="1"/>
          </p:cNvSpPr>
          <p:nvPr>
            <p:ph sz="quarter" idx="4"/>
          </p:nvPr>
        </p:nvSpPr>
        <p:spPr>
          <a:xfrm>
            <a:off x="4419600" y="762000"/>
            <a:ext cx="4724400" cy="5867400"/>
          </a:xfrm>
        </p:spPr>
        <p:txBody>
          <a:bodyPr>
            <a:noAutofit/>
          </a:bodyPr>
          <a:lstStyle/>
          <a:p>
            <a:r>
              <a:rPr lang="en-US" sz="2200" b="0" dirty="0" smtClean="0"/>
              <a:t>The Trial of John Peter Zenger against libel charges in 1735 was the foundation of the Freedom of Press in the U.S.  </a:t>
            </a:r>
          </a:p>
          <a:p>
            <a:r>
              <a:rPr lang="en-US" sz="2200" b="0" dirty="0" smtClean="0"/>
              <a:t>He published a newspaper that opposed the tedious policies of governor William Cosby.</a:t>
            </a:r>
          </a:p>
          <a:p>
            <a:r>
              <a:rPr lang="en-US" sz="2200" b="0" dirty="0" smtClean="0"/>
              <a:t>In successfully defending Zenger, his lawyer, Andrew Hamilton established the precedent that a statement, even if insulting, is not libelous if it is proved, affirming freedom of the press in America.</a:t>
            </a:r>
            <a:endParaRPr lang="en-US" sz="2200" b="0" dirty="0">
              <a:latin typeface="Arial" pitchFamily="34" charset="0"/>
              <a:cs typeface="Arial" pitchFamily="34" charset="0"/>
            </a:endParaRPr>
          </a:p>
        </p:txBody>
      </p:sp>
      <p:pic>
        <p:nvPicPr>
          <p:cNvPr id="2050" name="Picture 2"/>
          <p:cNvPicPr>
            <a:picLocks noGrp="1" noChangeAspect="1" noChangeArrowheads="1"/>
          </p:cNvPicPr>
          <p:nvPr>
            <p:ph sz="half" idx="2"/>
          </p:nvPr>
        </p:nvPicPr>
        <p:blipFill>
          <a:blip r:embed="rId2"/>
          <a:srcRect/>
          <a:stretch>
            <a:fillRect/>
          </a:stretch>
        </p:blipFill>
        <p:spPr bwMode="auto">
          <a:xfrm>
            <a:off x="533400" y="990600"/>
            <a:ext cx="3845098" cy="492442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Content Placeholder 3"/>
          <p:cNvSpPr>
            <a:spLocks noGrp="1"/>
          </p:cNvSpPr>
          <p:nvPr>
            <p:ph idx="1"/>
          </p:nvPr>
        </p:nvSpPr>
        <p:spPr>
          <a:xfrm>
            <a:off x="0" y="914400"/>
            <a:ext cx="9144000" cy="5211763"/>
          </a:xfrm>
        </p:spPr>
        <p:txBody>
          <a:bodyPr>
            <a:normAutofit lnSpcReduction="10000"/>
          </a:bodyPr>
          <a:lstStyle/>
          <a:p>
            <a:r>
              <a:rPr lang="en-US" sz="2800" b="0" dirty="0" smtClean="0"/>
              <a:t>After the American Revolution, many states presented freedom of the press</a:t>
            </a:r>
          </a:p>
          <a:p>
            <a:r>
              <a:rPr lang="en-US" sz="2800" b="0" dirty="0" smtClean="0"/>
              <a:t>the First Amendment to the U.S. Constitution said that Congress will not make any laws diminishing the freedom of the press, etc.</a:t>
            </a:r>
          </a:p>
          <a:p>
            <a:r>
              <a:rPr lang="en-US" sz="2800" b="0" dirty="0" smtClean="0"/>
              <a:t>In reaction to the Sedition Act (1798), a more tolerant version of the First Amendment became dominant, which saw it as rejecting seditious libel as a crime. </a:t>
            </a:r>
          </a:p>
          <a:p>
            <a:r>
              <a:rPr lang="en-US" sz="2800" b="0" dirty="0" smtClean="0"/>
              <a:t>The First Amendment was later applied to all the states by judicial interpretation of the Fourteenth Amendment  in 1868.</a:t>
            </a:r>
            <a:endParaRPr lang="en-US" sz="2800" b="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a:srcRect/>
          <a:stretch>
            <a:fillRect/>
          </a:stretch>
        </p:blipFill>
        <p:spPr bwMode="auto">
          <a:xfrm>
            <a:off x="4800600" y="774469"/>
            <a:ext cx="4343400" cy="5606936"/>
          </a:xfrm>
          <a:prstGeom prst="rect">
            <a:avLst/>
          </a:prstGeom>
          <a:noFill/>
          <a:ln w="9525">
            <a:noFill/>
            <a:miter lim="800000"/>
            <a:headEnd/>
            <a:tailEnd/>
          </a:ln>
          <a:effectLst/>
        </p:spPr>
      </p:pic>
      <p:sp>
        <p:nvSpPr>
          <p:cNvPr id="2" name="Title 1"/>
          <p:cNvSpPr>
            <a:spLocks noGrp="1"/>
          </p:cNvSpPr>
          <p:nvPr>
            <p:ph type="title"/>
          </p:nvPr>
        </p:nvSpPr>
        <p:spPr>
          <a:xfrm>
            <a:off x="0" y="0"/>
            <a:ext cx="9144000" cy="1143000"/>
          </a:xfrm>
        </p:spPr>
        <p:txBody>
          <a:bodyPr>
            <a:noAutofit/>
          </a:bodyPr>
          <a:lstStyle/>
          <a:p>
            <a:r>
              <a:rPr lang="en-US" sz="3100" dirty="0" smtClean="0"/>
              <a:t>The Development of the Freedom of the Press</a:t>
            </a:r>
            <a:endParaRPr lang="en-US" sz="3100" dirty="0"/>
          </a:p>
        </p:txBody>
      </p:sp>
      <p:sp>
        <p:nvSpPr>
          <p:cNvPr id="3" name="Content Placeholder 2"/>
          <p:cNvSpPr>
            <a:spLocks noGrp="1"/>
          </p:cNvSpPr>
          <p:nvPr>
            <p:ph sz="half" idx="2"/>
          </p:nvPr>
        </p:nvSpPr>
        <p:spPr>
          <a:xfrm>
            <a:off x="533400" y="1219200"/>
            <a:ext cx="4040188" cy="3951288"/>
          </a:xfrm>
        </p:spPr>
        <p:txBody>
          <a:bodyPr/>
          <a:lstStyle/>
          <a:p>
            <a:pPr lvl="0"/>
            <a:r>
              <a:rPr lang="en-US" sz="3200" b="0" dirty="0" smtClean="0">
                <a:latin typeface="Arial" pitchFamily="34" charset="0"/>
                <a:cs typeface="Arial" pitchFamily="34" charset="0"/>
              </a:rPr>
              <a:t>Samuel Adams, a radical journalist, roused the people by using the colonial press to resist the Stamp Act which eventually was repealed</a:t>
            </a:r>
            <a:r>
              <a:rPr lang="en-US" b="0" dirty="0" smtClean="0">
                <a:latin typeface="Arial" pitchFamily="34" charset="0"/>
                <a:cs typeface="Arial" pitchFamily="34" charset="0"/>
              </a:rPr>
              <a:t>.</a:t>
            </a:r>
          </a:p>
          <a:p>
            <a:pPr lvl="0"/>
            <a:endParaRPr lang="en-US" sz="2000" b="0" dirty="0" smtClean="0">
              <a:latin typeface="Arial" pitchFamily="34" charset="0"/>
              <a:cs typeface="Arial" pitchFamily="34" charset="0"/>
            </a:endParaRPr>
          </a:p>
          <a:p>
            <a:pPr lvl="0">
              <a:buNone/>
            </a:pPr>
            <a:r>
              <a:rPr lang="en-US" sz="2000" b="0" dirty="0" smtClean="0">
                <a:latin typeface="Arial" pitchFamily="34" charset="0"/>
                <a:cs typeface="Arial" pitchFamily="34" charset="0"/>
              </a:rPr>
              <a:t> </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Development of the Freedom of the Press (cont…)</a:t>
            </a:r>
            <a:endParaRPr lang="en-US" sz="2800" dirty="0"/>
          </a:p>
        </p:txBody>
      </p:sp>
      <p:sp>
        <p:nvSpPr>
          <p:cNvPr id="3" name="Content Placeholder 2"/>
          <p:cNvSpPr>
            <a:spLocks noGrp="1"/>
          </p:cNvSpPr>
          <p:nvPr>
            <p:ph idx="1"/>
          </p:nvPr>
        </p:nvSpPr>
        <p:spPr>
          <a:xfrm>
            <a:off x="0" y="914400"/>
            <a:ext cx="8686800" cy="5562600"/>
          </a:xfrm>
        </p:spPr>
        <p:txBody>
          <a:bodyPr>
            <a:noAutofit/>
          </a:bodyPr>
          <a:lstStyle/>
          <a:p>
            <a:pPr lvl="1"/>
            <a:r>
              <a:rPr lang="en-US" sz="2400" b="0" dirty="0" smtClean="0">
                <a:latin typeface="Arial" pitchFamily="34" charset="0"/>
                <a:cs typeface="Arial" pitchFamily="34" charset="0"/>
              </a:rPr>
              <a:t>The American Revolution produced many historic newspapermen. </a:t>
            </a:r>
          </a:p>
          <a:p>
            <a:pPr lvl="1"/>
            <a:r>
              <a:rPr lang="en-US" sz="2400" b="0" dirty="0" smtClean="0">
                <a:latin typeface="Arial" pitchFamily="34" charset="0"/>
                <a:cs typeface="Arial" pitchFamily="34" charset="0"/>
              </a:rPr>
              <a:t>Even though the Constitution contained a clause for freedom of the press in the Bill of Rights, the government still set many controls on the press and quieted the opinions of most early journalists.</a:t>
            </a:r>
          </a:p>
          <a:p>
            <a:pPr lvl="1"/>
            <a:r>
              <a:rPr lang="en-US" sz="2400" b="0" dirty="0" smtClean="0">
                <a:latin typeface="Arial" pitchFamily="34" charset="0"/>
                <a:cs typeface="Arial" pitchFamily="34" charset="0"/>
              </a:rPr>
              <a:t>The Supreme Court’s position on First Amendment freedoms was to suspend free speech and press if the expressions constituted a “reasonable tendency” to endanger society. </a:t>
            </a:r>
          </a:p>
          <a:p>
            <a:pPr lvl="1"/>
            <a:r>
              <a:rPr lang="en-US" sz="2400" b="0" dirty="0" smtClean="0">
                <a:latin typeface="Arial" pitchFamily="34" charset="0"/>
                <a:cs typeface="Arial" pitchFamily="34" charset="0"/>
              </a:rPr>
              <a:t>This was the beginning of press freedom in America, the evolution of the “Fourth Estate”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362075"/>
          </a:xfrm>
        </p:spPr>
        <p:txBody>
          <a:bodyPr>
            <a:normAutofit/>
          </a:bodyPr>
          <a:lstStyle/>
          <a:p>
            <a:pPr algn="ctr"/>
            <a:r>
              <a:rPr lang="en-US" sz="3600" dirty="0" smtClean="0">
                <a:latin typeface="Bell Gothic Std Black" pitchFamily="34" charset="0"/>
              </a:rPr>
              <a:t>THE PENTAGON PAPERS CASE</a:t>
            </a:r>
            <a:endParaRPr lang="en-US" sz="3600" dirty="0">
              <a:latin typeface="Bell Gothic Std Black" pitchFamily="34" charset="0"/>
            </a:endParaRPr>
          </a:p>
        </p:txBody>
      </p:sp>
      <p:pic>
        <p:nvPicPr>
          <p:cNvPr id="1026" name="Picture 2"/>
          <p:cNvPicPr>
            <a:picLocks noChangeAspect="1" noChangeArrowheads="1"/>
          </p:cNvPicPr>
          <p:nvPr/>
        </p:nvPicPr>
        <p:blipFill>
          <a:blip r:embed="rId2"/>
          <a:srcRect/>
          <a:stretch>
            <a:fillRect/>
          </a:stretch>
        </p:blipFill>
        <p:spPr bwMode="auto">
          <a:xfrm rot="20981359">
            <a:off x="636518" y="1620189"/>
            <a:ext cx="3996161" cy="40671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rot="179896">
            <a:off x="5662738" y="1895010"/>
            <a:ext cx="2633662" cy="389782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229600" cy="4525963"/>
          </a:xfrm>
        </p:spPr>
        <p:txBody>
          <a:bodyPr/>
          <a:lstStyle/>
          <a:p>
            <a:pPr>
              <a:buNone/>
            </a:pPr>
            <a:r>
              <a:rPr lang="en-US" dirty="0" smtClean="0">
                <a:latin typeface="Arial" pitchFamily="34" charset="0"/>
                <a:cs typeface="Arial" pitchFamily="34" charset="0"/>
              </a:rPr>
              <a:t>	</a:t>
            </a:r>
            <a:r>
              <a:rPr lang="en-US" sz="3600" dirty="0" smtClean="0">
                <a:latin typeface="Arial" pitchFamily="34" charset="0"/>
                <a:cs typeface="Arial" pitchFamily="34" charset="0"/>
              </a:rPr>
              <a:t>The man who </a:t>
            </a:r>
          </a:p>
          <a:p>
            <a:pPr>
              <a:buNone/>
            </a:pPr>
            <a:r>
              <a:rPr lang="en-US" sz="3600" dirty="0" smtClean="0">
                <a:latin typeface="Arial" pitchFamily="34" charset="0"/>
                <a:cs typeface="Arial" pitchFamily="34" charset="0"/>
              </a:rPr>
              <a:t>	exposed Nixon, </a:t>
            </a:r>
          </a:p>
          <a:p>
            <a:pPr>
              <a:buNone/>
            </a:pPr>
            <a:r>
              <a:rPr lang="en-US" sz="3600" dirty="0">
                <a:latin typeface="Arial" pitchFamily="34" charset="0"/>
                <a:cs typeface="Arial" pitchFamily="34" charset="0"/>
              </a:rPr>
              <a:t>	</a:t>
            </a:r>
            <a:r>
              <a:rPr lang="en-US" sz="3600" dirty="0" smtClean="0">
                <a:latin typeface="Arial" pitchFamily="34" charset="0"/>
                <a:cs typeface="Arial" pitchFamily="34" charset="0"/>
              </a:rPr>
              <a:t>Daniel Ellsberg.</a:t>
            </a:r>
            <a:endParaRPr lang="en-US" sz="3600"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4343400" y="533400"/>
            <a:ext cx="4419600" cy="5822823"/>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143000" y="533400"/>
            <a:ext cx="6934200" cy="5797081"/>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sz="quarter" idx="4"/>
          </p:nvPr>
        </p:nvSpPr>
        <p:spPr>
          <a:xfrm>
            <a:off x="4343401" y="914400"/>
            <a:ext cx="4800600" cy="5211763"/>
          </a:xfrm>
        </p:spPr>
        <p:txBody>
          <a:bodyPr/>
          <a:lstStyle/>
          <a:p>
            <a:r>
              <a:rPr lang="en-US" dirty="0" smtClean="0">
                <a:latin typeface="Arial" pitchFamily="34" charset="0"/>
                <a:cs typeface="Arial" pitchFamily="34" charset="0"/>
              </a:rPr>
              <a:t>This dramatic true-life account follows Daniel Ellsberg, the Harvard graduate and ex-Marine who disclosed information from the Pentagon Papers in 1971, exposing secrets about the U.S. involvement in Vietnam that contributed to Richard Nixon's </a:t>
            </a:r>
            <a:br>
              <a:rPr lang="en-US" dirty="0" smtClean="0">
                <a:latin typeface="Arial" pitchFamily="34" charset="0"/>
                <a:cs typeface="Arial" pitchFamily="34" charset="0"/>
              </a:rPr>
            </a:br>
            <a:r>
              <a:rPr lang="en-US" dirty="0" smtClean="0">
                <a:latin typeface="Arial" pitchFamily="34" charset="0"/>
                <a:cs typeface="Arial" pitchFamily="34" charset="0"/>
              </a:rPr>
              <a:t>resignation from the presidency.</a:t>
            </a:r>
            <a:endParaRPr lang="en-US" dirty="0"/>
          </a:p>
        </p:txBody>
      </p:sp>
      <p:pic>
        <p:nvPicPr>
          <p:cNvPr id="3074" name="Picture 2"/>
          <p:cNvPicPr>
            <a:picLocks noChangeAspect="1" noChangeArrowheads="1"/>
          </p:cNvPicPr>
          <p:nvPr/>
        </p:nvPicPr>
        <p:blipFill>
          <a:blip r:embed="rId2"/>
          <a:srcRect/>
          <a:stretch>
            <a:fillRect/>
          </a:stretch>
        </p:blipFill>
        <p:spPr bwMode="auto">
          <a:xfrm>
            <a:off x="381000" y="762000"/>
            <a:ext cx="3886200" cy="528955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5638800"/>
          </a:xfrm>
        </p:spPr>
        <p:txBody>
          <a:bodyPr/>
          <a:lstStyle/>
          <a:p>
            <a:r>
              <a:rPr lang="en-US" sz="2800" b="1" dirty="0" smtClean="0">
                <a:solidFill>
                  <a:schemeClr val="bg1"/>
                </a:solidFill>
                <a:latin typeface="Lucida Handwriting" pitchFamily="66" charset="0"/>
              </a:rPr>
              <a:t>"The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Thomas Jefferson</a:t>
            </a:r>
            <a:endParaRPr lang="en-US" sz="2800" b="1"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Hilary Clinton</a:t>
            </a:r>
            <a:endParaRPr lang="en-US" dirty="0"/>
          </a:p>
        </p:txBody>
      </p:sp>
      <p:pic>
        <p:nvPicPr>
          <p:cNvPr id="5122" name="Picture 2"/>
          <p:cNvPicPr>
            <a:picLocks noChangeAspect="1" noChangeArrowheads="1"/>
          </p:cNvPicPr>
          <p:nvPr/>
        </p:nvPicPr>
        <p:blipFill>
          <a:blip r:embed="rId2"/>
          <a:srcRect/>
          <a:stretch>
            <a:fillRect/>
          </a:stretch>
        </p:blipFill>
        <p:spPr bwMode="auto">
          <a:xfrm>
            <a:off x="2819400" y="1447800"/>
            <a:ext cx="3733800" cy="466725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19200"/>
            <a:ext cx="81534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Hazelwood vs. </a:t>
            </a:r>
            <a:r>
              <a:rPr lang="en-US" sz="5400" b="1" cap="all" spc="0" dirty="0" err="1"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Kulmeir</a:t>
            </a:r>
            <a:endParaRPr lang="en-US" sz="5400" b="1" cap="all" spc="0" dirty="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endParaRPr>
          </a:p>
        </p:txBody>
      </p:sp>
      <p:pic>
        <p:nvPicPr>
          <p:cNvPr id="5" name="Picture 2"/>
          <p:cNvPicPr>
            <a:picLocks noChangeAspect="1" noChangeArrowheads="1"/>
          </p:cNvPicPr>
          <p:nvPr/>
        </p:nvPicPr>
        <p:blipFill>
          <a:blip r:embed="rId2"/>
          <a:srcRect/>
          <a:stretch>
            <a:fillRect/>
          </a:stretch>
        </p:blipFill>
        <p:spPr bwMode="auto">
          <a:xfrm>
            <a:off x="3505200" y="3505200"/>
            <a:ext cx="2362200" cy="23622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353805" y="1828800"/>
            <a:ext cx="6266195" cy="4114801"/>
          </a:xfrm>
          <a:prstGeom prst="rect">
            <a:avLst/>
          </a:prstGeom>
          <a:noFill/>
          <a:ln w="9525">
            <a:noFill/>
            <a:miter lim="800000"/>
            <a:headEnd/>
            <a:tailEnd/>
          </a:ln>
          <a:effectLst/>
        </p:spPr>
      </p:pic>
      <p:sp>
        <p:nvSpPr>
          <p:cNvPr id="7" name="TextBox 6"/>
          <p:cNvSpPr txBox="1"/>
          <p:nvPr/>
        </p:nvSpPr>
        <p:spPr>
          <a:xfrm>
            <a:off x="1143000" y="268069"/>
            <a:ext cx="6477000" cy="1569660"/>
          </a:xfrm>
          <a:prstGeom prst="rect">
            <a:avLst/>
          </a:prstGeom>
          <a:noFill/>
        </p:spPr>
        <p:txBody>
          <a:bodyPr wrap="square" rtlCol="0">
            <a:spAutoFit/>
          </a:bodyPr>
          <a:lstStyle/>
          <a:p>
            <a:pPr algn="ctr"/>
            <a:r>
              <a:rPr lang="en-US" sz="3200" b="1" dirty="0" smtClean="0"/>
              <a:t>Senior editor of the Hazelwood school newspaper at the time of controversy.</a:t>
            </a:r>
            <a:endParaRPr lang="en-US" sz="32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7279" y="0"/>
            <a:ext cx="9213562" cy="68580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381000" y="4114800"/>
            <a:ext cx="914400" cy="12192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2057400" y="4114800"/>
            <a:ext cx="933450" cy="1244600"/>
          </a:xfrm>
          <a:prstGeom prst="rect">
            <a:avLst/>
          </a:prstGeom>
          <a:noFill/>
          <a:ln w="9525">
            <a:noFill/>
            <a:miter lim="800000"/>
            <a:headEnd/>
            <a:tailEnd/>
          </a:ln>
          <a:effectLst/>
        </p:spPr>
      </p:pic>
      <p:sp>
        <p:nvSpPr>
          <p:cNvPr id="9" name="TextBox 8"/>
          <p:cNvSpPr txBox="1"/>
          <p:nvPr/>
        </p:nvSpPr>
        <p:spPr>
          <a:xfrm>
            <a:off x="0" y="762000"/>
            <a:ext cx="8839200" cy="2554545"/>
          </a:xfrm>
          <a:prstGeom prst="rect">
            <a:avLst/>
          </a:prstGeom>
          <a:noFill/>
        </p:spPr>
        <p:txBody>
          <a:bodyPr wrap="square" rtlCol="0">
            <a:spAutoFit/>
          </a:bodyPr>
          <a:lstStyle/>
          <a:p>
            <a:pPr algn="ctr"/>
            <a:r>
              <a:rPr lang="en-US" sz="3200" dirty="0" smtClean="0"/>
              <a:t>These Supreme Court justices voted with the majority saying no First Amendment rights had been violated.</a:t>
            </a:r>
          </a:p>
          <a:p>
            <a:pPr algn="ctr"/>
            <a:r>
              <a:rPr lang="en-US" sz="3200" dirty="0" smtClean="0"/>
              <a:t>(From left to right, they are Rehnquist, White, Stevens, O’Connor, and Scalia.)</a:t>
            </a:r>
            <a:endParaRPr lang="en-US" sz="3200" dirty="0"/>
          </a:p>
        </p:txBody>
      </p:sp>
      <p:pic>
        <p:nvPicPr>
          <p:cNvPr id="3079" name="Picture 7"/>
          <p:cNvPicPr>
            <a:picLocks noChangeAspect="1" noChangeArrowheads="1"/>
          </p:cNvPicPr>
          <p:nvPr/>
        </p:nvPicPr>
        <p:blipFill>
          <a:blip r:embed="rId4"/>
          <a:srcRect/>
          <a:stretch>
            <a:fillRect/>
          </a:stretch>
        </p:blipFill>
        <p:spPr bwMode="auto">
          <a:xfrm>
            <a:off x="3886200" y="4114800"/>
            <a:ext cx="914400" cy="12192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a:srcRect/>
          <a:stretch>
            <a:fillRect/>
          </a:stretch>
        </p:blipFill>
        <p:spPr bwMode="auto">
          <a:xfrm>
            <a:off x="5638800" y="4038600"/>
            <a:ext cx="914400" cy="1219200"/>
          </a:xfrm>
          <a:prstGeom prst="rect">
            <a:avLst/>
          </a:prstGeom>
          <a:noFill/>
          <a:ln w="9525">
            <a:noFill/>
            <a:miter lim="800000"/>
            <a:headEnd/>
            <a:tailEnd/>
          </a:ln>
          <a:effectLst/>
        </p:spPr>
      </p:pic>
      <p:pic>
        <p:nvPicPr>
          <p:cNvPr id="3081" name="Picture 9"/>
          <p:cNvPicPr>
            <a:picLocks noChangeAspect="1" noChangeArrowheads="1"/>
          </p:cNvPicPr>
          <p:nvPr/>
        </p:nvPicPr>
        <p:blipFill>
          <a:blip r:embed="rId6"/>
          <a:srcRect/>
          <a:stretch>
            <a:fillRect/>
          </a:stretch>
        </p:blipFill>
        <p:spPr bwMode="auto">
          <a:xfrm>
            <a:off x="7315200" y="4038600"/>
            <a:ext cx="933450" cy="12446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990600" y="3048000"/>
            <a:ext cx="914400" cy="12192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3733800" y="3048000"/>
            <a:ext cx="876300" cy="1168400"/>
          </a:xfrm>
          <a:prstGeom prst="rect">
            <a:avLst/>
          </a:prstGeom>
          <a:noFill/>
          <a:ln w="9525">
            <a:noFill/>
            <a:miter lim="800000"/>
            <a:headEnd/>
            <a:tailEnd/>
          </a:ln>
          <a:effectLst/>
        </p:spPr>
      </p:pic>
      <p:sp>
        <p:nvSpPr>
          <p:cNvPr id="6" name="TextBox 5"/>
          <p:cNvSpPr txBox="1"/>
          <p:nvPr/>
        </p:nvSpPr>
        <p:spPr>
          <a:xfrm>
            <a:off x="0" y="762000"/>
            <a:ext cx="9144000" cy="2062103"/>
          </a:xfrm>
          <a:prstGeom prst="rect">
            <a:avLst/>
          </a:prstGeom>
          <a:noFill/>
        </p:spPr>
        <p:txBody>
          <a:bodyPr wrap="square" rtlCol="0">
            <a:spAutoFit/>
          </a:bodyPr>
          <a:lstStyle/>
          <a:p>
            <a:pPr algn="ctr"/>
            <a:r>
              <a:rPr lang="en-US" sz="3200" dirty="0" smtClean="0"/>
              <a:t>These Supreme Court justices believed First Amendment rights of the students had been violated. (From Left to right they are Brennan, Marshall, and Blackmun.)</a:t>
            </a:r>
            <a:endParaRPr lang="en-US" sz="3200" dirty="0"/>
          </a:p>
        </p:txBody>
      </p:sp>
      <p:pic>
        <p:nvPicPr>
          <p:cNvPr id="4098" name="Picture 2"/>
          <p:cNvPicPr>
            <a:picLocks noChangeAspect="1" noChangeArrowheads="1"/>
          </p:cNvPicPr>
          <p:nvPr/>
        </p:nvPicPr>
        <p:blipFill>
          <a:blip r:embed="rId4"/>
          <a:srcRect/>
          <a:stretch>
            <a:fillRect/>
          </a:stretch>
        </p:blipFill>
        <p:spPr bwMode="auto">
          <a:xfrm>
            <a:off x="6248400" y="3048000"/>
            <a:ext cx="895350" cy="11938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in Journalism</a:t>
            </a:r>
            <a:endParaRPr lang="en-US" dirty="0"/>
          </a:p>
        </p:txBody>
      </p:sp>
      <p:sp>
        <p:nvSpPr>
          <p:cNvPr id="3" name="Content Placeholder 2"/>
          <p:cNvSpPr>
            <a:spLocks noGrp="1"/>
          </p:cNvSpPr>
          <p:nvPr>
            <p:ph idx="1"/>
          </p:nvPr>
        </p:nvSpPr>
        <p:spPr/>
        <p:txBody>
          <a:bodyPr/>
          <a:lstStyle/>
          <a:p>
            <a:endParaRPr lang="en-US" dirty="0" smtClean="0"/>
          </a:p>
          <a:p>
            <a:r>
              <a:rPr lang="en-US" dirty="0" smtClean="0"/>
              <a:t>Defamation-to harm someone’s reputation</a:t>
            </a:r>
          </a:p>
          <a:p>
            <a:r>
              <a:rPr lang="en-US" dirty="0" smtClean="0"/>
              <a:t>Two main types: libel (written) and slander (verbal)</a:t>
            </a:r>
          </a:p>
          <a:p>
            <a:r>
              <a:rPr lang="en-US" dirty="0" smtClean="0"/>
              <a:t>Libel is what journalists are sued for.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Libel is. . .</a:t>
            </a:r>
            <a:endParaRPr lang="en-US" dirty="0"/>
          </a:p>
        </p:txBody>
      </p:sp>
      <p:sp>
        <p:nvSpPr>
          <p:cNvPr id="3" name="Content Placeholder 2"/>
          <p:cNvSpPr>
            <a:spLocks noGrp="1"/>
          </p:cNvSpPr>
          <p:nvPr>
            <p:ph idx="1"/>
          </p:nvPr>
        </p:nvSpPr>
        <p:spPr>
          <a:xfrm>
            <a:off x="533400" y="1371600"/>
            <a:ext cx="8229600" cy="4670392"/>
          </a:xfrm>
        </p:spPr>
        <p:txBody>
          <a:bodyPr/>
          <a:lstStyle/>
          <a:p>
            <a:r>
              <a:rPr lang="en-US" dirty="0" smtClean="0"/>
              <a:t>The publication of a false statement of fact that seriously harms someone’s reputation.</a:t>
            </a:r>
          </a:p>
          <a:p>
            <a:endParaRPr lang="en-US" dirty="0" smtClean="0"/>
          </a:p>
          <a:p>
            <a:r>
              <a:rPr lang="en-US" sz="3200" dirty="0" smtClean="0"/>
              <a:t>In order to successfully sue for libel, you must first prove the journalist acted with malice. Then, you must prove 5 other thing.</a:t>
            </a:r>
            <a:r>
              <a:rPr lang="en-US" dirty="0" smtClean="0"/>
              <a:t> </a:t>
            </a:r>
          </a:p>
          <a:p>
            <a:endParaRPr lang="en-US" dirty="0" smtClean="0"/>
          </a:p>
          <a:p>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000" dirty="0" smtClean="0"/>
              <a:t>Recent Cases Concerning Freedom of the Press</a:t>
            </a:r>
            <a:endParaRPr lang="en-US" sz="3000" dirty="0"/>
          </a:p>
        </p:txBody>
      </p:sp>
      <p:sp>
        <p:nvSpPr>
          <p:cNvPr id="3" name="Content Placeholder 2"/>
          <p:cNvSpPr>
            <a:spLocks noGrp="1"/>
          </p:cNvSpPr>
          <p:nvPr>
            <p:ph sz="half" idx="2"/>
          </p:nvPr>
        </p:nvSpPr>
        <p:spPr>
          <a:xfrm>
            <a:off x="457200" y="1066800"/>
            <a:ext cx="4419600" cy="5059363"/>
          </a:xfrm>
        </p:spPr>
        <p:txBody>
          <a:bodyPr/>
          <a:lstStyle/>
          <a:p>
            <a:r>
              <a:rPr lang="en-US" sz="3200" b="0" dirty="0" smtClean="0">
                <a:latin typeface="Arial" pitchFamily="34" charset="0"/>
                <a:cs typeface="Arial" pitchFamily="34" charset="0"/>
              </a:rPr>
              <a:t>A recent case happened on August 3, 2008 when a National Press Club protests jailing a New York Times Reporter, Barry </a:t>
            </a:r>
            <a:r>
              <a:rPr lang="en-US" sz="3200" b="0" dirty="0" err="1" smtClean="0">
                <a:latin typeface="Arial" pitchFamily="34" charset="0"/>
                <a:cs typeface="Arial" pitchFamily="34" charset="0"/>
              </a:rPr>
              <a:t>Bearak</a:t>
            </a:r>
            <a:r>
              <a:rPr lang="en-US" sz="3200" b="0" dirty="0" smtClean="0">
                <a:latin typeface="Arial" pitchFamily="34" charset="0"/>
                <a:cs typeface="Arial" pitchFamily="34" charset="0"/>
              </a:rPr>
              <a:t> who was covering the presidential election in Zimbabwe. </a:t>
            </a:r>
            <a:endParaRPr lang="en-US" sz="3200" dirty="0"/>
          </a:p>
        </p:txBody>
      </p:sp>
      <p:pic>
        <p:nvPicPr>
          <p:cNvPr id="1027" name="Picture 3"/>
          <p:cNvPicPr>
            <a:picLocks noGrp="1" noChangeAspect="1" noChangeArrowheads="1"/>
          </p:cNvPicPr>
          <p:nvPr>
            <p:ph sz="quarter" idx="4"/>
          </p:nvPr>
        </p:nvPicPr>
        <p:blipFill>
          <a:blip r:embed="rId2"/>
          <a:srcRect/>
          <a:stretch>
            <a:fillRect/>
          </a:stretch>
        </p:blipFill>
        <p:spPr bwMode="auto">
          <a:xfrm>
            <a:off x="5181600" y="1371600"/>
            <a:ext cx="2757487" cy="4136231"/>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304800" y="4876800"/>
            <a:ext cx="8610600" cy="838200"/>
          </a:xfrm>
        </p:spPr>
        <p:txBody>
          <a:bodyPr/>
          <a:lstStyle/>
          <a:p>
            <a:r>
              <a:rPr lang="en-US" sz="2400" i="1" dirty="0" smtClean="0">
                <a:effectLst>
                  <a:outerShdw blurRad="38100" dist="38100" dir="2700000" algn="tl">
                    <a:srgbClr val="000000">
                      <a:alpha val="43137"/>
                    </a:srgbClr>
                  </a:outerShdw>
                </a:effectLst>
              </a:rPr>
              <a:t>“Without freedom of thought, there can be no wisdom and no freedom of the people without freedom of opinion and it is the right of every man until it does not affect the freedom of others.”</a:t>
            </a:r>
          </a:p>
          <a:p>
            <a:endParaRPr lang="en-US" sz="2400" dirty="0"/>
          </a:p>
        </p:txBody>
      </p:sp>
      <p:pic>
        <p:nvPicPr>
          <p:cNvPr id="2050" name="Picture 2"/>
          <p:cNvPicPr>
            <a:picLocks noChangeAspect="1" noChangeArrowheads="1"/>
          </p:cNvPicPr>
          <p:nvPr/>
        </p:nvPicPr>
        <p:blipFill>
          <a:blip r:embed="rId2"/>
          <a:srcRect/>
          <a:stretch>
            <a:fillRect/>
          </a:stretch>
        </p:blipFill>
        <p:spPr bwMode="auto">
          <a:xfrm>
            <a:off x="2743200" y="838200"/>
            <a:ext cx="3230880" cy="40386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sz="4000" dirty="0" smtClean="0"/>
              <a:t>What is Freedom of the Press? </a:t>
            </a:r>
            <a:endParaRPr lang="en-US" sz="4000" dirty="0"/>
          </a:p>
        </p:txBody>
      </p:sp>
      <p:pic>
        <p:nvPicPr>
          <p:cNvPr id="4" name="Content Placeholder 3" descr="Freedom of the Press.bmp"/>
          <p:cNvPicPr>
            <a:picLocks noGrp="1" noChangeAspect="1"/>
          </p:cNvPicPr>
          <p:nvPr>
            <p:ph idx="1"/>
          </p:nvPr>
        </p:nvPicPr>
        <p:blipFill>
          <a:blip r:embed="rId2"/>
          <a:stretch>
            <a:fillRect/>
          </a:stretch>
        </p:blipFill>
        <p:spPr>
          <a:xfrm>
            <a:off x="1981200" y="762000"/>
            <a:ext cx="4953000" cy="56179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410200"/>
          </a:xfrm>
        </p:spPr>
        <p:txBody>
          <a:bodyPr/>
          <a:lstStyle/>
          <a:p>
            <a:endParaRPr lang="en-US" sz="1600" dirty="0" smtClean="0"/>
          </a:p>
          <a:p>
            <a:pPr>
              <a:buFont typeface="Arial" pitchFamily="34" charset="0"/>
              <a:buChar char="•"/>
            </a:pPr>
            <a:r>
              <a:rPr lang="en-US" sz="1800" dirty="0" smtClean="0"/>
              <a:t>It is the liberty to print or disseminate information, by printing, broadcasting, or through electronic media, without prior restraints such as licensing requirements or content review and without subsequent punishment for what is said as well.</a:t>
            </a:r>
          </a:p>
          <a:p>
            <a:pPr>
              <a:buFont typeface="Arial" pitchFamily="34" charset="0"/>
              <a:buChar char="•"/>
            </a:pPr>
            <a:endParaRPr lang="en-US" sz="1800" dirty="0" smtClean="0"/>
          </a:p>
          <a:p>
            <a:pPr>
              <a:buFont typeface="Arial" pitchFamily="34" charset="0"/>
              <a:buChar char="•"/>
            </a:pPr>
            <a:r>
              <a:rPr lang="en-US" sz="1800" dirty="0" smtClean="0"/>
              <a:t> The press is a very broad term that includes newspapers, television, radio, books, lectures, movies, art, dance, telephone, cassettes, CDs, video discs, magazines, electronic bulletin boards, computer networks, billboards, and video tapes.</a:t>
            </a:r>
          </a:p>
          <a:p>
            <a:pPr>
              <a:buFont typeface="Arial" pitchFamily="34" charset="0"/>
              <a:buChar char="•"/>
            </a:pPr>
            <a:endParaRPr lang="en-US" sz="1800" dirty="0" smtClean="0"/>
          </a:p>
          <a:p>
            <a:pPr>
              <a:buFont typeface="Arial" pitchFamily="34" charset="0"/>
              <a:buChar char="•"/>
            </a:pPr>
            <a:r>
              <a:rPr lang="en-US" sz="1800" dirty="0" smtClean="0"/>
              <a:t> Peter McWilliams, author of mcwilliams.com website, states:</a:t>
            </a:r>
          </a:p>
          <a:p>
            <a:pPr lvl="1"/>
            <a:r>
              <a:rPr lang="en-US" sz="1600" dirty="0" smtClean="0"/>
              <a:t>“We rely on it, depend on its accuracy, and, if it turns out to be inaccurate, we expect another news organization to expose the expos. Freedom of the press is a fundamental right, up there with freedom of speech and freedom of and from religion. A free press is not a luxury; it's a necessity.”</a:t>
            </a:r>
          </a:p>
          <a:p>
            <a:endParaRPr lang="en-US" sz="1800" dirty="0" smtClean="0"/>
          </a:p>
          <a:p>
            <a:pPr>
              <a:buFont typeface="Arial" pitchFamily="34" charset="0"/>
              <a:buChar char="•"/>
            </a:pPr>
            <a:r>
              <a:rPr lang="en-US" sz="1800" dirty="0" smtClean="0"/>
              <a:t>  Press is now called “Media”</a:t>
            </a:r>
          </a:p>
          <a:p>
            <a:pPr>
              <a:buFont typeface="Arial" pitchFamily="34" charset="0"/>
              <a:buChar char="•"/>
            </a:pPr>
            <a:r>
              <a:rPr lang="en-US" sz="1800" dirty="0" smtClean="0"/>
              <a:t>  limited by the government and churches </a:t>
            </a:r>
          </a:p>
          <a:p>
            <a:endParaRPr lang="en-US" sz="1800" dirty="0"/>
          </a:p>
        </p:txBody>
      </p:sp>
      <p:sp>
        <p:nvSpPr>
          <p:cNvPr id="4" name="TextBox 3"/>
          <p:cNvSpPr txBox="1"/>
          <p:nvPr/>
        </p:nvSpPr>
        <p:spPr>
          <a:xfrm>
            <a:off x="304800" y="0"/>
            <a:ext cx="6968574" cy="646331"/>
          </a:xfrm>
          <a:prstGeom prst="rect">
            <a:avLst/>
          </a:prstGeom>
          <a:noFill/>
        </p:spPr>
        <p:txBody>
          <a:bodyPr wrap="none" rtlCol="0">
            <a:spAutoFit/>
          </a:bodyPr>
          <a:lstStyle/>
          <a:p>
            <a:r>
              <a:rPr lang="en-US" sz="3600" dirty="0" smtClean="0"/>
              <a:t>What is Freedom of the Press?</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Who Does Freedom of the Press Affect??</a:t>
            </a:r>
            <a:endParaRPr lang="en-US" sz="3200" dirty="0"/>
          </a:p>
        </p:txBody>
      </p:sp>
      <p:sp>
        <p:nvSpPr>
          <p:cNvPr id="3" name="Content Placeholder 2"/>
          <p:cNvSpPr>
            <a:spLocks noGrp="1"/>
          </p:cNvSpPr>
          <p:nvPr>
            <p:ph idx="1"/>
          </p:nvPr>
        </p:nvSpPr>
        <p:spPr>
          <a:xfrm>
            <a:off x="0" y="762000"/>
            <a:ext cx="9144000" cy="5562600"/>
          </a:xfrm>
        </p:spPr>
        <p:txBody>
          <a:bodyPr/>
          <a:lstStyle/>
          <a:p>
            <a:endPar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Everyone </a:t>
            </a:r>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everyday</a:t>
            </a:r>
          </a:p>
          <a:p>
            <a:endPar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journalists</a:t>
            </a:r>
            <a:endParaRPr lang="en-US" sz="166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9144000" cy="6320036"/>
          </a:xfrm>
          <a:prstGeom prst="rect">
            <a:avLst/>
          </a:prstGeom>
          <a:noFill/>
          <a:ln w="9525">
            <a:noFill/>
            <a:miter lim="800000"/>
            <a:headEnd/>
            <a:tailEnd/>
          </a:ln>
          <a:effectLst/>
        </p:spPr>
      </p:pic>
      <p:sp>
        <p:nvSpPr>
          <p:cNvPr id="3" name="TextBox 2"/>
          <p:cNvSpPr txBox="1"/>
          <p:nvPr/>
        </p:nvSpPr>
        <p:spPr>
          <a:xfrm>
            <a:off x="304800" y="6396335"/>
            <a:ext cx="8534400" cy="492443"/>
          </a:xfrm>
          <a:prstGeom prst="rect">
            <a:avLst/>
          </a:prstGeom>
          <a:noFill/>
        </p:spPr>
        <p:txBody>
          <a:bodyPr wrap="square" rtlCol="0">
            <a:spAutoFit/>
          </a:bodyPr>
          <a:lstStyle/>
          <a:p>
            <a:r>
              <a:rPr lang="en-US" sz="2600" b="1" dirty="0" smtClean="0"/>
              <a:t>How Freedom of the Press affects people worldwide.</a:t>
            </a:r>
            <a:endParaRPr lang="en-US" sz="2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Pros of the Freedom of the Press</a:t>
            </a:r>
            <a:endParaRPr lang="en-US" sz="4000" dirty="0"/>
          </a:p>
        </p:txBody>
      </p:sp>
      <p:sp>
        <p:nvSpPr>
          <p:cNvPr id="3" name="Content Placeholder 2"/>
          <p:cNvSpPr>
            <a:spLocks noGrp="1"/>
          </p:cNvSpPr>
          <p:nvPr>
            <p:ph idx="1"/>
          </p:nvPr>
        </p:nvSpPr>
        <p:spPr>
          <a:xfrm>
            <a:off x="0" y="914400"/>
            <a:ext cx="8686800" cy="5211763"/>
          </a:xfrm>
        </p:spPr>
        <p:txBody>
          <a:bodyPr/>
          <a:lstStyle/>
          <a:p>
            <a:r>
              <a:rPr lang="en-US" sz="2800" b="0" dirty="0" smtClean="0">
                <a:latin typeface="Arial" pitchFamily="34" charset="0"/>
                <a:cs typeface="Arial" pitchFamily="34" charset="0"/>
              </a:rPr>
              <a:t>The news and media can alert the public about government actions without them knowing. </a:t>
            </a:r>
          </a:p>
          <a:p>
            <a:r>
              <a:rPr lang="en-US" sz="2800" b="0" dirty="0" smtClean="0">
                <a:latin typeface="Arial" pitchFamily="34" charset="0"/>
                <a:cs typeface="Arial" pitchFamily="34" charset="0"/>
              </a:rPr>
              <a:t>The people have a right to know what is going on in the world and the media's job is to inform them</a:t>
            </a:r>
          </a:p>
          <a:p>
            <a:r>
              <a:rPr lang="en-US" sz="2800" b="0" dirty="0" smtClean="0">
                <a:latin typeface="Arial" pitchFamily="34" charset="0"/>
                <a:cs typeface="Arial" pitchFamily="34" charset="0"/>
              </a:rPr>
              <a:t>No democratic process can occur without access to proper information. </a:t>
            </a:r>
            <a:endParaRPr lang="en-US" sz="2800" b="0" smtClean="0">
              <a:latin typeface="Arial" pitchFamily="34" charset="0"/>
              <a:cs typeface="Arial" pitchFamily="34" charset="0"/>
            </a:endParaRPr>
          </a:p>
          <a:p>
            <a:r>
              <a:rPr lang="en-US" sz="2800" b="0" smtClean="0">
                <a:latin typeface="Arial" pitchFamily="34" charset="0"/>
                <a:cs typeface="Arial" pitchFamily="34" charset="0"/>
              </a:rPr>
              <a:t>The </a:t>
            </a:r>
            <a:r>
              <a:rPr lang="en-US" sz="2800" b="0" dirty="0" smtClean="0">
                <a:latin typeface="Arial" pitchFamily="34" charset="0"/>
                <a:cs typeface="Arial" pitchFamily="34" charset="0"/>
              </a:rPr>
              <a:t>most important things the press can report on is information going on with the president, such as corruption, incompetence, or general social problems. </a:t>
            </a:r>
          </a:p>
          <a:p>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 of the Freedom of the Press </a:t>
            </a:r>
            <a:endParaRPr lang="en-US" sz="3600" dirty="0"/>
          </a:p>
        </p:txBody>
      </p:sp>
      <p:sp>
        <p:nvSpPr>
          <p:cNvPr id="3" name="Content Placeholder 2"/>
          <p:cNvSpPr>
            <a:spLocks noGrp="1"/>
          </p:cNvSpPr>
          <p:nvPr>
            <p:ph idx="1"/>
          </p:nvPr>
        </p:nvSpPr>
        <p:spPr>
          <a:xfrm>
            <a:off x="0" y="914400"/>
            <a:ext cx="8686800" cy="5638800"/>
          </a:xfrm>
        </p:spPr>
        <p:txBody>
          <a:bodyPr/>
          <a:lstStyle/>
          <a:p>
            <a:r>
              <a:rPr lang="en-US" b="0" dirty="0" smtClean="0">
                <a:latin typeface="Arial" pitchFamily="34" charset="0"/>
                <a:cs typeface="Arial" pitchFamily="34" charset="0"/>
              </a:rPr>
              <a:t>Yellow journalism </a:t>
            </a:r>
          </a:p>
          <a:p>
            <a:r>
              <a:rPr lang="en-US" b="0" dirty="0" smtClean="0">
                <a:latin typeface="Arial" pitchFamily="34" charset="0"/>
                <a:cs typeface="Arial" pitchFamily="34" charset="0"/>
              </a:rPr>
              <a:t>Freedom and privacy concerning public figures. </a:t>
            </a:r>
          </a:p>
          <a:p>
            <a:r>
              <a:rPr lang="en-US" b="0" dirty="0" smtClean="0">
                <a:latin typeface="Arial" pitchFamily="34" charset="0"/>
                <a:cs typeface="Arial" pitchFamily="34" charset="0"/>
              </a:rPr>
              <a:t>False information can be published concerning public figures and public matters. </a:t>
            </a:r>
          </a:p>
          <a:p>
            <a:endParaRPr lang="en-US" sz="2000" b="0" dirty="0" smtClean="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Power of the Press </a:t>
            </a:r>
            <a:endParaRPr lang="en-US" dirty="0"/>
          </a:p>
        </p:txBody>
      </p:sp>
      <p:sp>
        <p:nvSpPr>
          <p:cNvPr id="3" name="Content Placeholder 2"/>
          <p:cNvSpPr>
            <a:spLocks noGrp="1"/>
          </p:cNvSpPr>
          <p:nvPr>
            <p:ph sz="half" idx="2"/>
          </p:nvPr>
        </p:nvSpPr>
        <p:spPr>
          <a:xfrm>
            <a:off x="0" y="838200"/>
            <a:ext cx="6096000" cy="3951288"/>
          </a:xfrm>
        </p:spPr>
        <p:txBody>
          <a:bodyPr/>
          <a:lstStyle/>
          <a:p>
            <a:r>
              <a:rPr lang="en-US" sz="3200" b="0" dirty="0" smtClean="0">
                <a:latin typeface="Arial" pitchFamily="34" charset="0"/>
                <a:cs typeface="Arial" pitchFamily="34" charset="0"/>
              </a:rPr>
              <a:t>The many different types of Press </a:t>
            </a:r>
          </a:p>
          <a:p>
            <a:r>
              <a:rPr lang="en-US" sz="3200" b="0" dirty="0" smtClean="0">
                <a:latin typeface="Arial" pitchFamily="34" charset="0"/>
                <a:cs typeface="Arial" pitchFamily="34" charset="0"/>
              </a:rPr>
              <a:t>“Watchdogs”</a:t>
            </a:r>
          </a:p>
          <a:p>
            <a:r>
              <a:rPr lang="en-US" sz="3200" b="0" dirty="0" smtClean="0">
                <a:latin typeface="Arial" pitchFamily="34" charset="0"/>
                <a:cs typeface="Arial" pitchFamily="34" charset="0"/>
              </a:rPr>
              <a:t>What the press can and cannot do: </a:t>
            </a:r>
          </a:p>
          <a:p>
            <a:r>
              <a:rPr lang="en-US" sz="3200" b="0" dirty="0" smtClean="0">
                <a:latin typeface="Arial" pitchFamily="34" charset="0"/>
                <a:cs typeface="Arial" pitchFamily="34" charset="0"/>
              </a:rPr>
              <a:t>Examples of when then power of the press was questioned: </a:t>
            </a:r>
          </a:p>
          <a:p>
            <a:pPr lvl="1"/>
            <a:r>
              <a:rPr lang="en-US" sz="3200" b="0" dirty="0" smtClean="0">
                <a:latin typeface="Arial" pitchFamily="34" charset="0"/>
                <a:cs typeface="Arial" pitchFamily="34" charset="0"/>
              </a:rPr>
              <a:t>The Hazelwood Case </a:t>
            </a:r>
          </a:p>
          <a:p>
            <a:endParaRPr lang="en-US" sz="3200" dirty="0"/>
          </a:p>
        </p:txBody>
      </p:sp>
      <p:pic>
        <p:nvPicPr>
          <p:cNvPr id="17411" name="Picture 3"/>
          <p:cNvPicPr>
            <a:picLocks noChangeAspect="1" noChangeArrowheads="1"/>
          </p:cNvPicPr>
          <p:nvPr/>
        </p:nvPicPr>
        <p:blipFill>
          <a:blip r:embed="rId2"/>
          <a:srcRect/>
          <a:stretch>
            <a:fillRect/>
          </a:stretch>
        </p:blipFill>
        <p:spPr bwMode="auto">
          <a:xfrm>
            <a:off x="5943600" y="2209800"/>
            <a:ext cx="3200400" cy="413385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Seashell visions design template">
  <a:themeElements>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336699"/>
        </a:dk1>
        <a:lt1>
          <a:srgbClr val="EAEAEA"/>
        </a:lt1>
        <a:dk2>
          <a:srgbClr val="000000"/>
        </a:dk2>
        <a:lt2>
          <a:srgbClr val="E3EBF1"/>
        </a:lt2>
        <a:accent1>
          <a:srgbClr val="003399"/>
        </a:accent1>
        <a:accent2>
          <a:srgbClr val="468A4B"/>
        </a:accent2>
        <a:accent3>
          <a:srgbClr val="AAAAAA"/>
        </a:accent3>
        <a:accent4>
          <a:srgbClr val="C8C8C8"/>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Seashell visions design template</Template>
  <TotalTime>2140</TotalTime>
  <Words>1121</Words>
  <Application>Microsoft PowerPoint</Application>
  <PresentationFormat>On-screen Show (4:3)</PresentationFormat>
  <Paragraphs>93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Seashell visions design template</vt:lpstr>
      <vt:lpstr>Freedom of the Press </vt:lpstr>
      <vt:lpstr>"The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       - Thomas Jefferson</vt:lpstr>
      <vt:lpstr>What is Freedom of the Press? </vt:lpstr>
      <vt:lpstr>Slide 4</vt:lpstr>
      <vt:lpstr>Who Does Freedom of the Press Affect??</vt:lpstr>
      <vt:lpstr>Slide 6</vt:lpstr>
      <vt:lpstr>Pros of the Freedom of the Press</vt:lpstr>
      <vt:lpstr>Cons of the Freedom of the Press </vt:lpstr>
      <vt:lpstr>Power of the Press </vt:lpstr>
      <vt:lpstr>Slide 10</vt:lpstr>
      <vt:lpstr>Freedom of the Press in England</vt:lpstr>
      <vt:lpstr>Freedom of the Press in America</vt:lpstr>
      <vt:lpstr>Continued</vt:lpstr>
      <vt:lpstr>The Development of the Freedom of the Press</vt:lpstr>
      <vt:lpstr>The Development of the Freedom of the Press (cont…)</vt:lpstr>
      <vt:lpstr>THE PENTAGON PAPERS CASE</vt:lpstr>
      <vt:lpstr>Slide 17</vt:lpstr>
      <vt:lpstr>Slide 18</vt:lpstr>
      <vt:lpstr>Slide 19</vt:lpstr>
      <vt:lpstr>Hilary Clinton</vt:lpstr>
      <vt:lpstr>Slide 21</vt:lpstr>
      <vt:lpstr>Slide 22</vt:lpstr>
      <vt:lpstr>Slide 23</vt:lpstr>
      <vt:lpstr>Slide 24</vt:lpstr>
      <vt:lpstr>Slide 25</vt:lpstr>
      <vt:lpstr>Ethics in Journalism</vt:lpstr>
      <vt:lpstr>Libel is. . .</vt:lpstr>
      <vt:lpstr>Recent Cases Concerning Freedom of the Press</vt:lpstr>
      <vt:lpstr>Slide 29</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of the Press </dc:title>
  <dc:subject/>
  <dc:creator> </dc:creator>
  <cp:keywords/>
  <dc:description/>
  <cp:lastModifiedBy> </cp:lastModifiedBy>
  <cp:revision>100</cp:revision>
  <cp:lastPrinted>1601-01-01T00:00:00Z</cp:lastPrinted>
  <dcterms:created xsi:type="dcterms:W3CDTF">2009-03-07T18:07:41Z</dcterms:created>
  <dcterms:modified xsi:type="dcterms:W3CDTF">2009-03-17T02:14:29Z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TC010902871033</vt:lpwstr>
  </property>
</Properties>
</file>